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Anton" pitchFamily="2" charset="0"/>
      <p:regular r:id="rId15"/>
    </p:embeddedFont>
    <p:embeddedFont>
      <p:font typeface="Bebas Neue" panose="020B0606020202050201" pitchFamily="34" charset="0"/>
      <p:regular r:id="rId16"/>
    </p:embeddedFont>
    <p:embeddedFont>
      <p:font typeface="DM Sans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98A36F-0697-42CB-AE3F-6083FBBC963E}">
  <a:tblStyle styleId="{9998A36F-0697-42CB-AE3F-6083FBBC96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49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ce5340207c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ce5340207c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ce5340207c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ce5340207c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ce0fec8c7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ce0fec8c7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e5340207c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ce5340207c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ce0fec8c7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ce0fec8c7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Jacob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ce5340207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ce5340207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Jacob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ce5340207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ce5340207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ce5340207c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ce5340207c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s://bit.ly/3A1uf1Q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8">
            <a:off x="-1170195" y="-1985689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-937998">
            <a:off x="4280956" y="4522489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 rot="-78236" flipH="1">
            <a:off x="2408221" y="1189053"/>
            <a:ext cx="4337323" cy="19138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2038">
            <a:off x="3306881" y="3224916"/>
            <a:ext cx="2530200" cy="7779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1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1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1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" name="Google Shape;99;p11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733408" flipH="1">
            <a:off x="5040467" y="-1484764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937998" flipH="1">
            <a:off x="-537681" y="4352189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1"/>
          <p:cNvSpPr txBox="1">
            <a:spLocks noGrp="1"/>
          </p:cNvSpPr>
          <p:nvPr>
            <p:ph type="subTitle" idx="1"/>
          </p:nvPr>
        </p:nvSpPr>
        <p:spPr>
          <a:xfrm rot="2231">
            <a:off x="2953800" y="2777337"/>
            <a:ext cx="3236401" cy="7779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11"/>
          <p:cNvSpPr txBox="1">
            <a:spLocks noGrp="1"/>
          </p:cNvSpPr>
          <p:nvPr>
            <p:ph type="title" hasCustomPrompt="1"/>
          </p:nvPr>
        </p:nvSpPr>
        <p:spPr>
          <a:xfrm rot="-77953">
            <a:off x="1287255" y="1662729"/>
            <a:ext cx="6575891" cy="10481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3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3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3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9" name="Google Shape;10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3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-9862002" flipH="1">
            <a:off x="4973531" y="-1583536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 txBox="1">
            <a:spLocks noGrp="1"/>
          </p:cNvSpPr>
          <p:nvPr>
            <p:ph type="subTitle" idx="1"/>
          </p:nvPr>
        </p:nvSpPr>
        <p:spPr>
          <a:xfrm>
            <a:off x="2030791" y="2171100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hasCustomPrompt="1"/>
          </p:nvPr>
        </p:nvSpPr>
        <p:spPr>
          <a:xfrm rot="-78143">
            <a:off x="1036715" y="1921855"/>
            <a:ext cx="923939" cy="76279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2"/>
          </p:nvPr>
        </p:nvSpPr>
        <p:spPr>
          <a:xfrm>
            <a:off x="2030697" y="1760550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3"/>
          </p:nvPr>
        </p:nvSpPr>
        <p:spPr>
          <a:xfrm>
            <a:off x="5899166" y="2171100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4" hasCustomPrompt="1"/>
          </p:nvPr>
        </p:nvSpPr>
        <p:spPr>
          <a:xfrm rot="-78143">
            <a:off x="4905065" y="1921780"/>
            <a:ext cx="923939" cy="76279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5"/>
          </p:nvPr>
        </p:nvSpPr>
        <p:spPr>
          <a:xfrm>
            <a:off x="5899072" y="1760550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6"/>
          </p:nvPr>
        </p:nvSpPr>
        <p:spPr>
          <a:xfrm>
            <a:off x="2030791" y="3716675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7" hasCustomPrompt="1"/>
          </p:nvPr>
        </p:nvSpPr>
        <p:spPr>
          <a:xfrm rot="-78143">
            <a:off x="1036715" y="3467430"/>
            <a:ext cx="923939" cy="76279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8"/>
          </p:nvPr>
        </p:nvSpPr>
        <p:spPr>
          <a:xfrm>
            <a:off x="2030697" y="3306125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9"/>
          </p:nvPr>
        </p:nvSpPr>
        <p:spPr>
          <a:xfrm>
            <a:off x="5899166" y="3716675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3" hasCustomPrompt="1"/>
          </p:nvPr>
        </p:nvSpPr>
        <p:spPr>
          <a:xfrm rot="-78143">
            <a:off x="4905065" y="3467430"/>
            <a:ext cx="923939" cy="76279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4"/>
          </p:nvPr>
        </p:nvSpPr>
        <p:spPr>
          <a:xfrm>
            <a:off x="5899072" y="3306125"/>
            <a:ext cx="22167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ctrTitle" idx="15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50" y="-53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/>
          <p:cNvSpPr/>
          <p:nvPr/>
        </p:nvSpPr>
        <p:spPr>
          <a:xfrm rot="10800000"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/>
          <p:nvPr/>
        </p:nvSpPr>
        <p:spPr>
          <a:xfrm rot="10800000">
            <a:off x="114184" y="-1886066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 rot="10800000">
            <a:off x="114184" y="-1886066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Google Shape;12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50" y="-5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4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937998" flipH="1">
            <a:off x="-1220881" y="4334639"/>
            <a:ext cx="5616587" cy="207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4"/>
          <p:cNvPicPr preferRelativeResize="0"/>
          <p:nvPr/>
        </p:nvPicPr>
        <p:blipFill rotWithShape="1">
          <a:blip r:embed="rId5">
            <a:alphaModFix/>
          </a:blip>
          <a:srcRect l="2116" t="20519" r="2125" b="15951"/>
          <a:stretch/>
        </p:blipFill>
        <p:spPr>
          <a:xfrm rot="733408" flipH="1">
            <a:off x="2372392" y="-2039364"/>
            <a:ext cx="7301641" cy="272470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4"/>
          <p:cNvSpPr txBox="1">
            <a:spLocks noGrp="1"/>
          </p:cNvSpPr>
          <p:nvPr>
            <p:ph type="subTitle" idx="1"/>
          </p:nvPr>
        </p:nvSpPr>
        <p:spPr>
          <a:xfrm>
            <a:off x="5335925" y="2704888"/>
            <a:ext cx="2808600" cy="10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ctrTitle"/>
          </p:nvPr>
        </p:nvSpPr>
        <p:spPr>
          <a:xfrm rot="367" flipH="1">
            <a:off x="5335925" y="1436448"/>
            <a:ext cx="2808600" cy="123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5"/>
          <p:cNvPicPr preferRelativeResize="0"/>
          <p:nvPr/>
        </p:nvPicPr>
        <p:blipFill>
          <a:blip r:embed="rId2">
            <a:alphaModFix amt="77000"/>
          </a:blip>
          <a:stretch>
            <a:fillRect/>
          </a:stretch>
        </p:blipFill>
        <p:spPr>
          <a:xfrm flipH="1"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5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0" name="Google Shape;140;p15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-9862002" flipH="1">
            <a:off x="4973531" y="-1583536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5"/>
          <p:cNvSpPr txBox="1">
            <a:spLocks noGrp="1"/>
          </p:cNvSpPr>
          <p:nvPr>
            <p:ph type="ctrTitle"/>
          </p:nvPr>
        </p:nvSpPr>
        <p:spPr>
          <a:xfrm rot="238" flipH="1">
            <a:off x="860875" y="1028944"/>
            <a:ext cx="4336200" cy="12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body" idx="1"/>
          </p:nvPr>
        </p:nvSpPr>
        <p:spPr>
          <a:xfrm>
            <a:off x="860875" y="2288900"/>
            <a:ext cx="4336200" cy="18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50" y="-53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6"/>
          <p:cNvSpPr/>
          <p:nvPr/>
        </p:nvSpPr>
        <p:spPr>
          <a:xfrm rot="10800000"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/>
          <p:nvPr/>
        </p:nvSpPr>
        <p:spPr>
          <a:xfrm rot="10800000">
            <a:off x="114184" y="-1886066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6"/>
          <p:cNvSpPr/>
          <p:nvPr/>
        </p:nvSpPr>
        <p:spPr>
          <a:xfrm rot="10800000">
            <a:off x="114184" y="-1886066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50" y="-5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6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9862002">
            <a:off x="-2997319" y="-1133761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6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subTitle" idx="1"/>
          </p:nvPr>
        </p:nvSpPr>
        <p:spPr>
          <a:xfrm>
            <a:off x="1272550" y="2976918"/>
            <a:ext cx="18789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2"/>
          </p:nvPr>
        </p:nvSpPr>
        <p:spPr>
          <a:xfrm>
            <a:off x="1272550" y="2566368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ubTitle" idx="3"/>
          </p:nvPr>
        </p:nvSpPr>
        <p:spPr>
          <a:xfrm>
            <a:off x="3632550" y="2976918"/>
            <a:ext cx="18789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subTitle" idx="4"/>
          </p:nvPr>
        </p:nvSpPr>
        <p:spPr>
          <a:xfrm>
            <a:off x="3632550" y="2566368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ubTitle" idx="5"/>
          </p:nvPr>
        </p:nvSpPr>
        <p:spPr>
          <a:xfrm>
            <a:off x="5992550" y="2976918"/>
            <a:ext cx="18789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subTitle" idx="6"/>
          </p:nvPr>
        </p:nvSpPr>
        <p:spPr>
          <a:xfrm>
            <a:off x="5992550" y="2566368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3">
            <a:alphaModFix/>
          </a:blip>
          <a:srcRect l="822" t="18889" r="4641" b="18890"/>
          <a:stretch/>
        </p:blipFill>
        <p:spPr>
          <a:xfrm rot="-9862002" flipH="1">
            <a:off x="4919881" y="-1547761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 txBox="1">
            <a:spLocks noGrp="1"/>
          </p:cNvSpPr>
          <p:nvPr>
            <p:ph type="subTitle" idx="1"/>
          </p:nvPr>
        </p:nvSpPr>
        <p:spPr>
          <a:xfrm>
            <a:off x="1272650" y="37670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ubTitle" idx="2"/>
          </p:nvPr>
        </p:nvSpPr>
        <p:spPr>
          <a:xfrm>
            <a:off x="1272551" y="33564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subTitle" idx="3"/>
          </p:nvPr>
        </p:nvSpPr>
        <p:spPr>
          <a:xfrm>
            <a:off x="3632724" y="37670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ubTitle" idx="4"/>
          </p:nvPr>
        </p:nvSpPr>
        <p:spPr>
          <a:xfrm>
            <a:off x="3632625" y="33564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subTitle" idx="5"/>
          </p:nvPr>
        </p:nvSpPr>
        <p:spPr>
          <a:xfrm>
            <a:off x="5992650" y="37670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subTitle" idx="6"/>
          </p:nvPr>
        </p:nvSpPr>
        <p:spPr>
          <a:xfrm>
            <a:off x="5992551" y="33564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subTitle" idx="7"/>
          </p:nvPr>
        </p:nvSpPr>
        <p:spPr>
          <a:xfrm>
            <a:off x="1272650" y="21698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subTitle" idx="8"/>
          </p:nvPr>
        </p:nvSpPr>
        <p:spPr>
          <a:xfrm>
            <a:off x="1272551" y="17592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subTitle" idx="9"/>
          </p:nvPr>
        </p:nvSpPr>
        <p:spPr>
          <a:xfrm>
            <a:off x="3632724" y="21698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subTitle" idx="13"/>
          </p:nvPr>
        </p:nvSpPr>
        <p:spPr>
          <a:xfrm>
            <a:off x="3632625" y="17592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subTitle" idx="14"/>
          </p:nvPr>
        </p:nvSpPr>
        <p:spPr>
          <a:xfrm>
            <a:off x="5992650" y="2169800"/>
            <a:ext cx="18789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subTitle" idx="15"/>
          </p:nvPr>
        </p:nvSpPr>
        <p:spPr>
          <a:xfrm>
            <a:off x="5992551" y="1759250"/>
            <a:ext cx="18789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8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8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" name="Google Shape;1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8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8">
            <a:off x="-4825220" y="-1501489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8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-937998">
            <a:off x="4835581" y="4459889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8"/>
          <p:cNvSpPr txBox="1">
            <a:spLocks noGrp="1"/>
          </p:cNvSpPr>
          <p:nvPr>
            <p:ph type="subTitle" idx="1"/>
          </p:nvPr>
        </p:nvSpPr>
        <p:spPr>
          <a:xfrm>
            <a:off x="3526350" y="1893675"/>
            <a:ext cx="2091300" cy="52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title" hasCustomPrompt="1"/>
          </p:nvPr>
        </p:nvSpPr>
        <p:spPr>
          <a:xfrm rot="-77928">
            <a:off x="2275660" y="873909"/>
            <a:ext cx="4592680" cy="10394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6" name="Google Shape;186;p18"/>
          <p:cNvSpPr txBox="1">
            <a:spLocks noGrp="1"/>
          </p:cNvSpPr>
          <p:nvPr>
            <p:ph type="subTitle" idx="2"/>
          </p:nvPr>
        </p:nvSpPr>
        <p:spPr>
          <a:xfrm>
            <a:off x="3526350" y="3793189"/>
            <a:ext cx="2091300" cy="52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title" idx="3" hasCustomPrompt="1"/>
          </p:nvPr>
        </p:nvSpPr>
        <p:spPr>
          <a:xfrm rot="-77928">
            <a:off x="2275660" y="2773423"/>
            <a:ext cx="4592680" cy="10394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9"/>
          <p:cNvPicPr preferRelativeResize="0"/>
          <p:nvPr/>
        </p:nvPicPr>
        <p:blipFill>
          <a:blip r:embed="rId2">
            <a:alphaModFix amt="77000"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9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1" name="Google Shape;1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9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9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4" name="Google Shape;194;p19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-9862002" flipH="1">
            <a:off x="4973531" y="-1583536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9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0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ctrTitle"/>
          </p:nvPr>
        </p:nvSpPr>
        <p:spPr>
          <a:xfrm rot="-78185" flipH="1">
            <a:off x="1485102" y="420742"/>
            <a:ext cx="6173797" cy="10262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subTitle" idx="1"/>
          </p:nvPr>
        </p:nvSpPr>
        <p:spPr>
          <a:xfrm rot="1923">
            <a:off x="2694600" y="1559475"/>
            <a:ext cx="3754801" cy="14640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4" name="Google Shape;204;p20"/>
          <p:cNvSpPr txBox="1"/>
          <p:nvPr/>
        </p:nvSpPr>
        <p:spPr>
          <a:xfrm>
            <a:off x="2099100" y="38504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200" b="1" u="sng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u="sng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u="sng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u="sng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937998" flipH="1">
            <a:off x="-681031" y="4522489"/>
            <a:ext cx="5616587" cy="207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 rotWithShape="1">
          <a:blip r:embed="rId5">
            <a:alphaModFix/>
          </a:blip>
          <a:srcRect l="2116" t="20519" r="2125" b="15951"/>
          <a:stretch/>
        </p:blipFill>
        <p:spPr>
          <a:xfrm rot="733408" flipH="1">
            <a:off x="3338492" y="-1985689"/>
            <a:ext cx="7301641" cy="272470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>
            <a:spLocks noGrp="1"/>
          </p:cNvSpPr>
          <p:nvPr>
            <p:ph type="ctrTitle"/>
          </p:nvPr>
        </p:nvSpPr>
        <p:spPr>
          <a:xfrm rot="-78084" flipH="1">
            <a:off x="1401832" y="2186249"/>
            <a:ext cx="6340335" cy="7721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 rot="1909">
            <a:off x="3221400" y="3406313"/>
            <a:ext cx="2701200" cy="7779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 rot="-78062">
            <a:off x="3937787" y="1073711"/>
            <a:ext cx="1268427" cy="88552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1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1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1" name="Google Shape;211;p21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8">
            <a:off x="-1170195" y="-1985689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1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-937998">
            <a:off x="4280956" y="4522489"/>
            <a:ext cx="5616587" cy="2079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2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2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2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8" name="Google Shape;2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4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-9862002" flipH="1">
            <a:off x="4973531" y="-1583536"/>
            <a:ext cx="5616587" cy="2079373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60875" y="1269225"/>
            <a:ext cx="74223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5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5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" name="Google Shape;4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5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521809">
            <a:off x="5611148" y="-1169749"/>
            <a:ext cx="5065807" cy="189037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5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1"/>
          </p:nvPr>
        </p:nvSpPr>
        <p:spPr>
          <a:xfrm>
            <a:off x="1489788" y="2982300"/>
            <a:ext cx="2829300" cy="12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2"/>
          </p:nvPr>
        </p:nvSpPr>
        <p:spPr>
          <a:xfrm>
            <a:off x="1489663" y="2571750"/>
            <a:ext cx="28293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3"/>
          </p:nvPr>
        </p:nvSpPr>
        <p:spPr>
          <a:xfrm>
            <a:off x="4825050" y="2982300"/>
            <a:ext cx="2829300" cy="12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4"/>
          </p:nvPr>
        </p:nvSpPr>
        <p:spPr>
          <a:xfrm>
            <a:off x="4824925" y="2571750"/>
            <a:ext cx="2829300" cy="52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 amt="68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6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57" name="Google Shape;57;p6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9862002">
            <a:off x="-2997319" y="-1133761"/>
            <a:ext cx="5616587" cy="20793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6"/>
          <p:cNvGrpSpPr/>
          <p:nvPr/>
        </p:nvGrpSpPr>
        <p:grpSpPr>
          <a:xfrm>
            <a:off x="8228912" y="337632"/>
            <a:ext cx="403720" cy="403720"/>
            <a:chOff x="7876975" y="539500"/>
            <a:chExt cx="553800" cy="553800"/>
          </a:xfrm>
        </p:grpSpPr>
        <p:cxnSp>
          <p:nvCxnSpPr>
            <p:cNvPr id="59" name="Google Shape;59;p6"/>
            <p:cNvCxnSpPr/>
            <p:nvPr/>
          </p:nvCxnSpPr>
          <p:spPr>
            <a:xfrm>
              <a:off x="8153875" y="539500"/>
              <a:ext cx="0" cy="5538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6"/>
            <p:cNvCxnSpPr/>
            <p:nvPr/>
          </p:nvCxnSpPr>
          <p:spPr>
            <a:xfrm>
              <a:off x="7876975" y="816400"/>
              <a:ext cx="553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7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7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7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" name="Google Shape;6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7"/>
          <p:cNvSpPr txBox="1">
            <a:spLocks noGrp="1"/>
          </p:cNvSpPr>
          <p:nvPr>
            <p:ph type="ctrTitle"/>
          </p:nvPr>
        </p:nvSpPr>
        <p:spPr>
          <a:xfrm rot="278" flipH="1">
            <a:off x="4718875" y="759061"/>
            <a:ext cx="3711900" cy="12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body" idx="1"/>
          </p:nvPr>
        </p:nvSpPr>
        <p:spPr>
          <a:xfrm>
            <a:off x="4718875" y="2069500"/>
            <a:ext cx="3711900" cy="23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69" name="Google Shape;69;p7"/>
          <p:cNvPicPr preferRelativeResize="0"/>
          <p:nvPr/>
        </p:nvPicPr>
        <p:blipFill rotWithShape="1">
          <a:blip r:embed="rId4">
            <a:alphaModFix/>
          </a:blip>
          <a:srcRect l="822" t="18889" r="4641" b="18890"/>
          <a:stretch/>
        </p:blipFill>
        <p:spPr>
          <a:xfrm rot="4697203" flipH="1">
            <a:off x="-1130898" y="1397434"/>
            <a:ext cx="7744001" cy="286698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>
            <a:spLocks noGrp="1"/>
          </p:cNvSpPr>
          <p:nvPr>
            <p:ph type="pic" idx="2"/>
          </p:nvPr>
        </p:nvSpPr>
        <p:spPr>
          <a:xfrm flipH="1">
            <a:off x="-921375" y="0"/>
            <a:ext cx="4276800" cy="5261175"/>
          </a:xfrm>
          <a:prstGeom prst="flowChartInputOutpu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8"/>
          <p:cNvSpPr/>
          <p:nvPr/>
        </p:nvSpPr>
        <p:spPr>
          <a:xfrm>
            <a:off x="-532925" y="-2533175"/>
            <a:ext cx="10209900" cy="102099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8"/>
          <p:cNvSpPr/>
          <p:nvPr/>
        </p:nvSpPr>
        <p:spPr>
          <a:xfrm>
            <a:off x="516253" y="-1483997"/>
            <a:ext cx="8111700" cy="81117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ctrTitle"/>
          </p:nvPr>
        </p:nvSpPr>
        <p:spPr>
          <a:xfrm rot="-78382" flipH="1">
            <a:off x="2056870" y="1691203"/>
            <a:ext cx="5039810" cy="19138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78" name="Google Shape;78;p8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8">
            <a:off x="-1170195" y="-1784914"/>
            <a:ext cx="7301641" cy="272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 rotWithShape="1">
          <a:blip r:embed="rId5">
            <a:alphaModFix/>
          </a:blip>
          <a:srcRect l="822" t="18889" r="4641" b="18890"/>
          <a:stretch/>
        </p:blipFill>
        <p:spPr>
          <a:xfrm rot="-937998">
            <a:off x="4280956" y="4173664"/>
            <a:ext cx="5616587" cy="2079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9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9"/>
          <p:cNvSpPr/>
          <p:nvPr/>
        </p:nvSpPr>
        <p:spPr>
          <a:xfrm>
            <a:off x="-1038775" y="-3039025"/>
            <a:ext cx="11221500" cy="11221500"/>
          </a:xfrm>
          <a:prstGeom prst="ellipse">
            <a:avLst/>
          </a:prstGeom>
          <a:gradFill>
            <a:gsLst>
              <a:gs pos="0">
                <a:srgbClr val="FFFFFF">
                  <a:alpha val="37647"/>
                </a:srgbClr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65490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14366" y="-1885884"/>
            <a:ext cx="8915400" cy="8915400"/>
          </a:xfrm>
          <a:prstGeom prst="ellipse">
            <a:avLst/>
          </a:prstGeom>
          <a:gradFill>
            <a:gsLst>
              <a:gs pos="0">
                <a:srgbClr val="FFFFFF">
                  <a:alpha val="88235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9"/>
          <p:cNvPicPr preferRelativeResize="0"/>
          <p:nvPr/>
        </p:nvPicPr>
        <p:blipFill rotWithShape="1">
          <a:blip r:embed="rId4">
            <a:alphaModFix/>
          </a:blip>
          <a:srcRect l="2116" t="20519" r="2125" b="15951"/>
          <a:stretch/>
        </p:blipFill>
        <p:spPr>
          <a:xfrm rot="-733409">
            <a:off x="-2448502" y="-1286025"/>
            <a:ext cx="5065806" cy="189037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9"/>
          <p:cNvSpPr txBox="1">
            <a:spLocks noGrp="1"/>
          </p:cNvSpPr>
          <p:nvPr>
            <p:ph type="subTitle" idx="1"/>
          </p:nvPr>
        </p:nvSpPr>
        <p:spPr>
          <a:xfrm>
            <a:off x="854775" y="1747175"/>
            <a:ext cx="3508800" cy="24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subTitle" idx="2"/>
          </p:nvPr>
        </p:nvSpPr>
        <p:spPr>
          <a:xfrm>
            <a:off x="4780427" y="1747175"/>
            <a:ext cx="3508800" cy="24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10"/>
          <p:cNvSpPr txBox="1">
            <a:spLocks noGrp="1"/>
          </p:cNvSpPr>
          <p:nvPr>
            <p:ph type="ctrTitle"/>
          </p:nvPr>
        </p:nvSpPr>
        <p:spPr>
          <a:xfrm rot="268" flipH="1">
            <a:off x="720000" y="3976773"/>
            <a:ext cx="7704000" cy="75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on"/>
              <a:buNone/>
              <a:defRPr sz="3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stackademic.com/mastering-retrieval-augmented-generation-rag-architecture-unleash-the-power-of-large-language-a1d2be5f348c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rdbourke/simple-local-ra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>
            <a:spLocks noGrp="1"/>
          </p:cNvSpPr>
          <p:nvPr>
            <p:ph type="ctrTitle"/>
          </p:nvPr>
        </p:nvSpPr>
        <p:spPr>
          <a:xfrm rot="-78236" flipH="1">
            <a:off x="2405256" y="926943"/>
            <a:ext cx="4337323" cy="21761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>
                <a:solidFill>
                  <a:schemeClr val="dk1"/>
                </a:solidFill>
              </a:rPr>
              <a:t>Hockey RAG Model</a:t>
            </a:r>
            <a:endParaRPr sz="6000" dirty="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4" name="Google Shape;224;p23"/>
          <p:cNvSpPr txBox="1">
            <a:spLocks noGrp="1"/>
          </p:cNvSpPr>
          <p:nvPr>
            <p:ph type="subTitle" idx="1"/>
          </p:nvPr>
        </p:nvSpPr>
        <p:spPr>
          <a:xfrm rot="2038">
            <a:off x="3306881" y="3224916"/>
            <a:ext cx="2530200" cy="7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Tim, Jacob, Dhun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2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Results Cont’d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301" name="Google Shape;301;p32"/>
          <p:cNvSpPr txBox="1">
            <a:spLocks noGrp="1"/>
          </p:cNvSpPr>
          <p:nvPr>
            <p:ph type="subTitle" idx="4294967295"/>
          </p:nvPr>
        </p:nvSpPr>
        <p:spPr>
          <a:xfrm>
            <a:off x="202325" y="871900"/>
            <a:ext cx="47217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Retriever + Gemma 7b Output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pic>
        <p:nvPicPr>
          <p:cNvPr id="302" name="Google Shape;30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00" y="1342700"/>
            <a:ext cx="7168101" cy="3681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" name="Google Shape;303;p32"/>
          <p:cNvGrpSpPr/>
          <p:nvPr/>
        </p:nvGrpSpPr>
        <p:grpSpPr>
          <a:xfrm>
            <a:off x="4763405" y="1482246"/>
            <a:ext cx="208731" cy="197709"/>
            <a:chOff x="5216456" y="3725484"/>
            <a:chExt cx="356196" cy="265631"/>
          </a:xfrm>
        </p:grpSpPr>
        <p:sp>
          <p:nvSpPr>
            <p:cNvPr id="304" name="Google Shape;304;p3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32"/>
          <p:cNvGrpSpPr/>
          <p:nvPr/>
        </p:nvGrpSpPr>
        <p:grpSpPr>
          <a:xfrm>
            <a:off x="4763405" y="2088196"/>
            <a:ext cx="208731" cy="197709"/>
            <a:chOff x="5216456" y="3725484"/>
            <a:chExt cx="356196" cy="265631"/>
          </a:xfrm>
        </p:grpSpPr>
        <p:sp>
          <p:nvSpPr>
            <p:cNvPr id="307" name="Google Shape;307;p3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32"/>
          <p:cNvGrpSpPr/>
          <p:nvPr/>
        </p:nvGrpSpPr>
        <p:grpSpPr>
          <a:xfrm>
            <a:off x="4763405" y="2694146"/>
            <a:ext cx="208731" cy="197709"/>
            <a:chOff x="5216456" y="3725484"/>
            <a:chExt cx="356196" cy="265631"/>
          </a:xfrm>
        </p:grpSpPr>
        <p:sp>
          <p:nvSpPr>
            <p:cNvPr id="310" name="Google Shape;310;p3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" name="Google Shape;312;p32"/>
          <p:cNvGrpSpPr/>
          <p:nvPr/>
        </p:nvGrpSpPr>
        <p:grpSpPr>
          <a:xfrm>
            <a:off x="4738929" y="3160737"/>
            <a:ext cx="257674" cy="262528"/>
            <a:chOff x="5779408" y="3699191"/>
            <a:chExt cx="317645" cy="318757"/>
          </a:xfrm>
        </p:grpSpPr>
        <p:sp>
          <p:nvSpPr>
            <p:cNvPr id="313" name="Google Shape;313;p32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32"/>
          <p:cNvGrpSpPr/>
          <p:nvPr/>
        </p:nvGrpSpPr>
        <p:grpSpPr>
          <a:xfrm>
            <a:off x="4738929" y="3852537"/>
            <a:ext cx="257674" cy="262528"/>
            <a:chOff x="5779408" y="3699191"/>
            <a:chExt cx="317645" cy="318757"/>
          </a:xfrm>
        </p:grpSpPr>
        <p:sp>
          <p:nvSpPr>
            <p:cNvPr id="316" name="Google Shape;316;p32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32"/>
          <p:cNvGrpSpPr/>
          <p:nvPr/>
        </p:nvGrpSpPr>
        <p:grpSpPr>
          <a:xfrm>
            <a:off x="4738929" y="4468137"/>
            <a:ext cx="257674" cy="262528"/>
            <a:chOff x="5779408" y="3699191"/>
            <a:chExt cx="317645" cy="318757"/>
          </a:xfrm>
        </p:grpSpPr>
        <p:sp>
          <p:nvSpPr>
            <p:cNvPr id="319" name="Google Shape;319;p32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3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Future Work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graphicFrame>
        <p:nvGraphicFramePr>
          <p:cNvPr id="326" name="Google Shape;326;p33"/>
          <p:cNvGraphicFramePr/>
          <p:nvPr/>
        </p:nvGraphicFramePr>
        <p:xfrm>
          <a:off x="1890700" y="1353547"/>
          <a:ext cx="5362600" cy="2588800"/>
        </p:xfrm>
        <a:graphic>
          <a:graphicData uri="http://schemas.openxmlformats.org/drawingml/2006/table">
            <a:tbl>
              <a:tblPr>
                <a:noFill/>
                <a:tableStyleId>{9998A36F-0697-42CB-AE3F-6083FBBC963E}</a:tableStyleId>
              </a:tblPr>
              <a:tblGrid>
                <a:gridCol w="536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4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Improve retriever (try another evaluation criteria)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Try different prompt formats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Try a different LLM</a:t>
                      </a:r>
                      <a:endParaRPr sz="1900" b="1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Fine-tuning pre-trained LLM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References</a:t>
            </a:r>
            <a:endParaRPr sz="4000"/>
          </a:p>
        </p:txBody>
      </p:sp>
      <p:sp>
        <p:nvSpPr>
          <p:cNvPr id="332" name="Google Shape;332;p34"/>
          <p:cNvSpPr txBox="1"/>
          <p:nvPr/>
        </p:nvSpPr>
        <p:spPr>
          <a:xfrm>
            <a:off x="1146100" y="1048600"/>
            <a:ext cx="6367200" cy="25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[1] </a:t>
            </a: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Stackademic. (April 19, 2024). Image title or description. Retrieved from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https://blog.stackademic.com/mastering-retrieval-augmented-generation-rag-architecture-unleash-the-power-of-large-language-a1d2be5f348c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[2] Bourke, D. (n.d.). Simple Local Rag. GitHub. Retrieved April 21st, 2024, from </a:t>
            </a:r>
            <a:r>
              <a:rPr lang="en" sz="12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4"/>
              </a:rPr>
              <a:t>https://github.com/mrdbourke/simple-local-rag</a:t>
            </a: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"/>
          <p:cNvSpPr txBox="1">
            <a:spLocks noGrp="1"/>
          </p:cNvSpPr>
          <p:nvPr>
            <p:ph type="ctrTitle"/>
          </p:nvPr>
        </p:nvSpPr>
        <p:spPr>
          <a:xfrm rot="268" flipH="1">
            <a:off x="720000" y="5397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/>
          </a:p>
        </p:txBody>
      </p:sp>
      <p:graphicFrame>
        <p:nvGraphicFramePr>
          <p:cNvPr id="230" name="Google Shape;230;p24"/>
          <p:cNvGraphicFramePr/>
          <p:nvPr/>
        </p:nvGraphicFramePr>
        <p:xfrm>
          <a:off x="3269525" y="1559997"/>
          <a:ext cx="2604950" cy="2940150"/>
        </p:xfrm>
        <a:graphic>
          <a:graphicData uri="http://schemas.openxmlformats.org/drawingml/2006/table">
            <a:tbl>
              <a:tblPr>
                <a:noFill/>
                <a:tableStyleId>{9998A36F-0697-42CB-AE3F-6083FBBC963E}</a:tableStyleId>
              </a:tblPr>
              <a:tblGrid>
                <a:gridCol w="260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Motivation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RAG Background</a:t>
                      </a:r>
                      <a:endParaRPr sz="1500" b="1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Retriever</a:t>
                      </a:r>
                      <a:endParaRPr sz="1900" b="1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Generator</a:t>
                      </a:r>
                      <a:endParaRPr sz="190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Results</a:t>
                      </a:r>
                      <a:endParaRPr sz="190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Conclusion</a:t>
                      </a:r>
                      <a:endParaRPr sz="160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31" name="Google Shape;231;p24"/>
          <p:cNvGrpSpPr/>
          <p:nvPr/>
        </p:nvGrpSpPr>
        <p:grpSpPr>
          <a:xfrm>
            <a:off x="511362" y="958070"/>
            <a:ext cx="403720" cy="403720"/>
            <a:chOff x="7876975" y="539500"/>
            <a:chExt cx="553800" cy="553800"/>
          </a:xfrm>
        </p:grpSpPr>
        <p:cxnSp>
          <p:nvCxnSpPr>
            <p:cNvPr id="232" name="Google Shape;232;p24"/>
            <p:cNvCxnSpPr/>
            <p:nvPr/>
          </p:nvCxnSpPr>
          <p:spPr>
            <a:xfrm>
              <a:off x="8153875" y="539500"/>
              <a:ext cx="0" cy="5538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Google Shape;233;p24"/>
            <p:cNvCxnSpPr/>
            <p:nvPr/>
          </p:nvCxnSpPr>
          <p:spPr>
            <a:xfrm>
              <a:off x="7876975" y="816400"/>
              <a:ext cx="553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199"/>
            <a:ext cx="77040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Motivation</a:t>
            </a:r>
            <a:endParaRPr/>
          </a:p>
        </p:txBody>
      </p:sp>
      <p:pic>
        <p:nvPicPr>
          <p:cNvPr id="239" name="Google Shape;2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50" y="1163325"/>
            <a:ext cx="3082075" cy="26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825" y="1250026"/>
            <a:ext cx="4135993" cy="26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99175" y="3040325"/>
            <a:ext cx="2866375" cy="173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26"/>
          <p:cNvGrpSpPr/>
          <p:nvPr/>
        </p:nvGrpSpPr>
        <p:grpSpPr>
          <a:xfrm rot="10800000" flipH="1">
            <a:off x="8228912" y="4402132"/>
            <a:ext cx="403720" cy="403720"/>
            <a:chOff x="7876975" y="539500"/>
            <a:chExt cx="553800" cy="553800"/>
          </a:xfrm>
        </p:grpSpPr>
        <p:cxnSp>
          <p:nvCxnSpPr>
            <p:cNvPr id="247" name="Google Shape;247;p26"/>
            <p:cNvCxnSpPr/>
            <p:nvPr/>
          </p:nvCxnSpPr>
          <p:spPr>
            <a:xfrm>
              <a:off x="8153875" y="539500"/>
              <a:ext cx="0" cy="5538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6"/>
            <p:cNvCxnSpPr/>
            <p:nvPr/>
          </p:nvCxnSpPr>
          <p:spPr>
            <a:xfrm>
              <a:off x="7876975" y="816400"/>
              <a:ext cx="553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9" name="Google Shape;249;p26"/>
          <p:cNvGrpSpPr/>
          <p:nvPr/>
        </p:nvGrpSpPr>
        <p:grpSpPr>
          <a:xfrm rot="10800000" flipH="1">
            <a:off x="8228925" y="2369895"/>
            <a:ext cx="403720" cy="403720"/>
            <a:chOff x="7876975" y="539500"/>
            <a:chExt cx="553800" cy="553800"/>
          </a:xfrm>
        </p:grpSpPr>
        <p:cxnSp>
          <p:nvCxnSpPr>
            <p:cNvPr id="250" name="Google Shape;250;p26"/>
            <p:cNvCxnSpPr/>
            <p:nvPr/>
          </p:nvCxnSpPr>
          <p:spPr>
            <a:xfrm>
              <a:off x="8153875" y="539500"/>
              <a:ext cx="0" cy="5538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" name="Google Shape;251;p26"/>
            <p:cNvCxnSpPr/>
            <p:nvPr/>
          </p:nvCxnSpPr>
          <p:spPr>
            <a:xfrm>
              <a:off x="7876975" y="816400"/>
              <a:ext cx="5538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2" name="Google Shape;252;p26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How does a RAG work?</a:t>
            </a:r>
            <a:endParaRPr sz="4000"/>
          </a:p>
        </p:txBody>
      </p:sp>
      <p:pic>
        <p:nvPicPr>
          <p:cNvPr id="253" name="Google Shape;2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825" y="1293700"/>
            <a:ext cx="5879300" cy="3533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6"/>
          <p:cNvSpPr txBox="1">
            <a:spLocks noGrp="1"/>
          </p:cNvSpPr>
          <p:nvPr>
            <p:ph type="subTitle" idx="4294967295"/>
          </p:nvPr>
        </p:nvSpPr>
        <p:spPr>
          <a:xfrm>
            <a:off x="568325" y="1438425"/>
            <a:ext cx="19764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-&gt; Retrieve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sp>
        <p:nvSpPr>
          <p:cNvPr id="255" name="Google Shape;255;p26"/>
          <p:cNvSpPr txBox="1">
            <a:spLocks noGrp="1"/>
          </p:cNvSpPr>
          <p:nvPr>
            <p:ph type="subTitle" idx="4294967295"/>
          </p:nvPr>
        </p:nvSpPr>
        <p:spPr>
          <a:xfrm>
            <a:off x="568325" y="2369900"/>
            <a:ext cx="19764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-&gt; Augment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sp>
        <p:nvSpPr>
          <p:cNvPr id="256" name="Google Shape;256;p26"/>
          <p:cNvSpPr txBox="1">
            <a:spLocks noGrp="1"/>
          </p:cNvSpPr>
          <p:nvPr>
            <p:ph type="subTitle" idx="4294967295"/>
          </p:nvPr>
        </p:nvSpPr>
        <p:spPr>
          <a:xfrm>
            <a:off x="568325" y="3301375"/>
            <a:ext cx="19764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-&gt; Generate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sp>
        <p:nvSpPr>
          <p:cNvPr id="257" name="Google Shape;257;p26"/>
          <p:cNvSpPr txBox="1"/>
          <p:nvPr/>
        </p:nvSpPr>
        <p:spPr>
          <a:xfrm>
            <a:off x="3146250" y="4743300"/>
            <a:ext cx="548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Image source: [1]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External Knowledge Base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63" name="Google Shape;263;p27"/>
          <p:cNvSpPr txBox="1"/>
          <p:nvPr/>
        </p:nvSpPr>
        <p:spPr>
          <a:xfrm>
            <a:off x="739125" y="1215000"/>
            <a:ext cx="3979200" cy="3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Purpose: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The external knowledge base contains factually correct data that can be updated quickly without retraining any models. This is usually new information that a pre-trained LLM was not trained on. 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Implementation: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Our knowledge base consist of over 50 of top NHL players statistics for the 2023 season. This data is stored in a pdf file in full sentences.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64" name="Google Shape;2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1000" y="1169725"/>
            <a:ext cx="3878926" cy="382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Retriever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70" name="Google Shape;270;p28"/>
          <p:cNvSpPr txBox="1"/>
          <p:nvPr/>
        </p:nvSpPr>
        <p:spPr>
          <a:xfrm>
            <a:off x="739125" y="1215000"/>
            <a:ext cx="7776000" cy="3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Purpose: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Identify and gather relevant information in the external knowledge base that is related to the user query.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Process: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Compares the numeric embeddings of the users query and the external knowledge base. These numeric embeddings are generated by pre-trained Microsoft model, all-mpnet-base-v2.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Execution: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When a query is received, the embedded query is compared against the embedded knowledge base. Similarity scores are calculated for each embedded document in the knowledge base and the highest n ranking documents are passed to the generative LLM as context.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9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Generator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76" name="Google Shape;276;p29"/>
          <p:cNvSpPr txBox="1"/>
          <p:nvPr/>
        </p:nvSpPr>
        <p:spPr>
          <a:xfrm>
            <a:off x="739125" y="1215000"/>
            <a:ext cx="7776000" cy="3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Purpose: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Generate a coherent response to the query while considering relevant context provided by the retriever.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Process: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Generates texts using the gemma-7b, this is a pre-trained LLM from ‘transformers’ library. A smaller gemma-2b model was also tested, but proved to be not powerful enough.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</a:pPr>
            <a:r>
              <a:rPr lang="en" b="1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Execution: </a:t>
            </a: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A prompt containing the user query and relevant context from the retriever is provided to the generator. The generator will then generate a text response to the query.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Experimental Results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82" name="Google Shape;282;p30"/>
          <p:cNvSpPr txBox="1">
            <a:spLocks noGrp="1"/>
          </p:cNvSpPr>
          <p:nvPr>
            <p:ph type="subTitle" idx="4294967295"/>
          </p:nvPr>
        </p:nvSpPr>
        <p:spPr>
          <a:xfrm>
            <a:off x="298650" y="1139825"/>
            <a:ext cx="29685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Prompt in Base LLM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pic>
        <p:nvPicPr>
          <p:cNvPr id="283" name="Google Shape;2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83075"/>
            <a:ext cx="8839199" cy="63772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0"/>
          <p:cNvSpPr txBox="1">
            <a:spLocks noGrp="1"/>
          </p:cNvSpPr>
          <p:nvPr>
            <p:ph type="subTitle" idx="4294967295"/>
          </p:nvPr>
        </p:nvSpPr>
        <p:spPr>
          <a:xfrm>
            <a:off x="298650" y="2409525"/>
            <a:ext cx="55017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Retriever + Gemma 2b Prompt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pic>
        <p:nvPicPr>
          <p:cNvPr id="285" name="Google Shape;28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9913" y="2971200"/>
            <a:ext cx="4564181" cy="184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ctrTitle"/>
          </p:nvPr>
        </p:nvSpPr>
        <p:spPr>
          <a:xfrm rot="268" flipH="1">
            <a:off x="720000" y="311200"/>
            <a:ext cx="77040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Results Cont’d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291" name="Google Shape;291;p31"/>
          <p:cNvSpPr txBox="1">
            <a:spLocks noGrp="1"/>
          </p:cNvSpPr>
          <p:nvPr>
            <p:ph type="subTitle" idx="4294967295"/>
          </p:nvPr>
        </p:nvSpPr>
        <p:spPr>
          <a:xfrm>
            <a:off x="202325" y="948100"/>
            <a:ext cx="47217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Retriever + Gemma 2b Output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</p:txBody>
      </p:sp>
      <p:pic>
        <p:nvPicPr>
          <p:cNvPr id="292" name="Google Shape;2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4300"/>
            <a:ext cx="8839198" cy="322933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1"/>
          <p:cNvSpPr/>
          <p:nvPr/>
        </p:nvSpPr>
        <p:spPr>
          <a:xfrm>
            <a:off x="3633200" y="1930250"/>
            <a:ext cx="1290900" cy="2214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4" name="Google Shape;294;p31"/>
          <p:cNvSpPr/>
          <p:nvPr/>
        </p:nvSpPr>
        <p:spPr>
          <a:xfrm>
            <a:off x="1069375" y="2776150"/>
            <a:ext cx="1398300" cy="2214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5" name="Google Shape;295;p31"/>
          <p:cNvSpPr/>
          <p:nvPr/>
        </p:nvSpPr>
        <p:spPr>
          <a:xfrm>
            <a:off x="3063200" y="3585250"/>
            <a:ext cx="618300" cy="2214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ce Minitheme by Slidesgo">
  <a:themeElements>
    <a:clrScheme name="Simple Light">
      <a:dk1>
        <a:srgbClr val="4C6E92"/>
      </a:dk1>
      <a:lt1>
        <a:srgbClr val="7ADEDE"/>
      </a:lt1>
      <a:dk2>
        <a:srgbClr val="FFFFFF"/>
      </a:dk2>
      <a:lt2>
        <a:srgbClr val="364E69"/>
      </a:lt2>
      <a:accent1>
        <a:srgbClr val="8ABAE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4E6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</Words>
  <Application>Microsoft Office PowerPoint</Application>
  <PresentationFormat>On-screen Show (16:9)</PresentationFormat>
  <Paragraphs>66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Darker Grotesque SemiBold</vt:lpstr>
      <vt:lpstr>Anton</vt:lpstr>
      <vt:lpstr>Times New Roman</vt:lpstr>
      <vt:lpstr>DM Sans</vt:lpstr>
      <vt:lpstr>Bebas Neue</vt:lpstr>
      <vt:lpstr>Arial</vt:lpstr>
      <vt:lpstr>Ice Minitheme by Slidesgo</vt:lpstr>
      <vt:lpstr>Hockey RAG Model</vt:lpstr>
      <vt:lpstr>Table of Contents</vt:lpstr>
      <vt:lpstr>Motivation</vt:lpstr>
      <vt:lpstr>How does a RAG work?</vt:lpstr>
      <vt:lpstr>External Knowledge Base   </vt:lpstr>
      <vt:lpstr>Retriever   </vt:lpstr>
      <vt:lpstr>Generator   </vt:lpstr>
      <vt:lpstr>Experimental Results   </vt:lpstr>
      <vt:lpstr>Results Cont’d   </vt:lpstr>
      <vt:lpstr>Results Cont’d   </vt:lpstr>
      <vt:lpstr>Future Work  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Hockey RAG Model</dc:title>
  <cp:lastModifiedBy>Dhun Sheth</cp:lastModifiedBy>
  <cp:revision>1</cp:revision>
  <dcterms:modified xsi:type="dcterms:W3CDTF">2024-04-21T22:05:46Z</dcterms:modified>
</cp:coreProperties>
</file>